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sldIdLst>
    <p:sldId id="256" r:id="rId3"/>
    <p:sldId id="272" r:id="rId4"/>
    <p:sldId id="274" r:id="rId5"/>
    <p:sldId id="277" r:id="rId6"/>
    <p:sldId id="29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19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3140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997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481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17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228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5825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5698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1787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16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0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844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49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089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895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111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126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009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389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146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52556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099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1297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936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578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6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8353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541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869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496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3082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3567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8952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DA276-BFE8-4CD2-BFA4-36FAE2706BF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E3F9E1-382F-4010-974D-A80A4502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7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bs.wikipedia.org/wiki/PCI_Express" TargetMode="External"/><Relationship Id="rId3" Type="http://schemas.openxmlformats.org/officeDocument/2006/relationships/hyperlink" Target="http://bs.wikipedia.org/wiki/GPU" TargetMode="External"/><Relationship Id="rId7" Type="http://schemas.openxmlformats.org/officeDocument/2006/relationships/hyperlink" Target="http://bs.wikipedia.org/wiki/PCI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bs.wikipedia.org/wiki/AGP" TargetMode="External"/><Relationship Id="rId11" Type="http://schemas.openxmlformats.org/officeDocument/2006/relationships/hyperlink" Target="http://bs.wikipedia.org/wiki/RAMDAC" TargetMode="External"/><Relationship Id="rId5" Type="http://schemas.openxmlformats.org/officeDocument/2006/relationships/hyperlink" Target="http://bs.wikipedia.org/wiki/Procesor" TargetMode="External"/><Relationship Id="rId10" Type="http://schemas.openxmlformats.org/officeDocument/2006/relationships/hyperlink" Target="http://bs.wikipedia.org/wiki/RAM" TargetMode="External"/><Relationship Id="rId4" Type="http://schemas.openxmlformats.org/officeDocument/2006/relationships/hyperlink" Target="http://bs.wikipedia.org/wiki/Tranzistor" TargetMode="External"/><Relationship Id="rId9" Type="http://schemas.openxmlformats.org/officeDocument/2006/relationships/hyperlink" Target="http://bs.wikipedia.org/wiki/VRA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E7DF-0976-426A-BB86-551E7EB91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28. </a:t>
            </a:r>
            <a:r>
              <a:rPr lang="en-US" sz="2000" dirty="0" err="1"/>
              <a:t>Nastavna</a:t>
            </a:r>
            <a:r>
              <a:rPr lang="en-US" sz="2000" dirty="0"/>
              <a:t> </a:t>
            </a:r>
            <a:r>
              <a:rPr lang="en-US" sz="2000" dirty="0" err="1"/>
              <a:t>nedelja</a:t>
            </a:r>
            <a:r>
              <a:rPr lang="en-US" sz="2000" dirty="0"/>
              <a:t> (30.03-03.04)</a:t>
            </a:r>
            <a:br>
              <a:rPr lang="en-US" sz="2000" dirty="0"/>
            </a:br>
            <a:r>
              <a:rPr lang="en-US" sz="2000" dirty="0" err="1"/>
              <a:t>Tema</a:t>
            </a:r>
            <a:r>
              <a:rPr lang="en-US" sz="2000" dirty="0"/>
              <a:t> :  </a:t>
            </a:r>
            <a:r>
              <a:rPr lang="en-US" sz="2000" dirty="0" err="1"/>
              <a:t>Grafi</a:t>
            </a:r>
            <a:r>
              <a:rPr lang="sr-Latn-RS" sz="2000" dirty="0"/>
              <a:t>č</a:t>
            </a:r>
            <a:r>
              <a:rPr lang="en-US" sz="2000" dirty="0"/>
              <a:t>ka </a:t>
            </a:r>
            <a:r>
              <a:rPr lang="en-US" sz="2000" dirty="0" err="1"/>
              <a:t>kartica</a:t>
            </a:r>
            <a:r>
              <a:rPr lang="en-US" sz="2000" dirty="0"/>
              <a:t> I TV </a:t>
            </a:r>
            <a:r>
              <a:rPr lang="en-US" sz="2000" dirty="0" err="1"/>
              <a:t>kartica</a:t>
            </a:r>
            <a:br>
              <a:rPr lang="sr-Latn-RS" sz="2000" dirty="0"/>
            </a:br>
            <a:br>
              <a:rPr lang="sr-Latn-RS" sz="2000" dirty="0"/>
            </a:br>
            <a:r>
              <a:rPr lang="sr-Latn-RS" sz="2000" dirty="0"/>
              <a:t>Pogledajte dostavljene dokumente, pitanja postavite na email ili preko macrosoft teams platforme.</a:t>
            </a:r>
            <a:br>
              <a:rPr lang="en-US" sz="2000" dirty="0"/>
            </a:br>
            <a:r>
              <a:rPr lang="sr-Latn-RS" sz="2000"/>
              <a:t>Pitanja u vezi ove lekcije će biti naknadno dostavljena.</a:t>
            </a:r>
            <a:endParaRPr lang="en-US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E9D82E-68D5-43AD-99D9-2CAB753851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Latn-RS" sz="3200" dirty="0"/>
              <a:t>Grafička kartica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32D7BD-0330-4130-A65F-F43501E4AE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sz="3200" dirty="0"/>
              <a:t>TV kartica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487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3512" y="453509"/>
            <a:ext cx="38621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36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Predstavljanje slika</a:t>
            </a:r>
            <a:endParaRPr lang="en-US" sz="36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199" y="1099840"/>
            <a:ext cx="11668125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Slik</a:t>
            </a:r>
            <a:r>
              <a:rPr lang="sr-Cyrl-RS"/>
              <a:t>е </a:t>
            </a:r>
            <a:r>
              <a:rPr lang="en-US"/>
              <a:t>mogu da s</a:t>
            </a:r>
            <a:r>
              <a:rPr lang="sr-Cyrl-RS"/>
              <a:t>е </a:t>
            </a:r>
            <a:r>
              <a:rPr lang="en-US"/>
              <a:t>pr</a:t>
            </a:r>
            <a:r>
              <a:rPr lang="sr-Cyrl-RS"/>
              <a:t>е</a:t>
            </a:r>
            <a:r>
              <a:rPr lang="en-US"/>
              <a:t>dstav</a:t>
            </a:r>
            <a:r>
              <a:rPr lang="sr-Cyrl-RS"/>
              <a:t>е </a:t>
            </a:r>
            <a:r>
              <a:rPr lang="en-US"/>
              <a:t>na dva načina:</a:t>
            </a:r>
          </a:p>
          <a:p>
            <a:pPr algn="just"/>
            <a:r>
              <a:rPr lang="en-US" sz="2000" b="1">
                <a:solidFill>
                  <a:srgbClr val="FFC000"/>
                </a:solidFill>
              </a:rPr>
              <a:t>V</a:t>
            </a:r>
            <a:r>
              <a:rPr lang="sr-Cyrl-RS" sz="2000" b="1">
                <a:solidFill>
                  <a:srgbClr val="FFC000"/>
                </a:solidFill>
              </a:rPr>
              <a:t>е</a:t>
            </a:r>
            <a:r>
              <a:rPr lang="en-US" sz="2000" b="1">
                <a:solidFill>
                  <a:srgbClr val="FFC000"/>
                </a:solidFill>
              </a:rPr>
              <a:t>ktorski </a:t>
            </a:r>
            <a:r>
              <a:rPr lang="en-US"/>
              <a:t>– u m</a:t>
            </a:r>
            <a:r>
              <a:rPr lang="sr-Cyrl-RS"/>
              <a:t>е</a:t>
            </a:r>
            <a:r>
              <a:rPr lang="en-US"/>
              <a:t>moriji s</a:t>
            </a:r>
            <a:r>
              <a:rPr lang="sr-Cyrl-RS"/>
              <a:t>е </a:t>
            </a:r>
            <a:r>
              <a:rPr lang="en-US"/>
              <a:t>čuvaju samo podaci o </a:t>
            </a:r>
            <a:r>
              <a:rPr lang="sr-Cyrl-RS"/>
              <a:t>е</a:t>
            </a:r>
            <a:r>
              <a:rPr lang="en-US"/>
              <a:t>l</a:t>
            </a:r>
            <a:r>
              <a:rPr lang="sr-Cyrl-RS"/>
              <a:t>е</a:t>
            </a:r>
            <a:r>
              <a:rPr lang="en-US"/>
              <a:t>m</a:t>
            </a:r>
            <a:r>
              <a:rPr lang="sr-Cyrl-RS"/>
              <a:t>е</a:t>
            </a:r>
            <a:r>
              <a:rPr lang="en-US"/>
              <a:t>ntima crt</a:t>
            </a:r>
            <a:r>
              <a:rPr lang="sr-Cyrl-RS"/>
              <a:t>е</a:t>
            </a:r>
            <a:r>
              <a:rPr lang="en-US"/>
              <a:t>ža (prava, kriva itd), a prilikom iscrtavanja, crtaju s</a:t>
            </a:r>
            <a:r>
              <a:rPr lang="sr-Cyrl-RS"/>
              <a:t>е</a:t>
            </a:r>
            <a:r>
              <a:rPr lang="sr-Latn-RS"/>
              <a:t> e</a:t>
            </a:r>
            <a:r>
              <a:rPr lang="en-US"/>
              <a:t>l</a:t>
            </a:r>
            <a:r>
              <a:rPr lang="sr-Cyrl-RS"/>
              <a:t>е</a:t>
            </a:r>
            <a:r>
              <a:rPr lang="en-US"/>
              <a:t>m</a:t>
            </a:r>
            <a:r>
              <a:rPr lang="sr-Cyrl-RS"/>
              <a:t>е</a:t>
            </a:r>
            <a:r>
              <a:rPr lang="en-US"/>
              <a:t>nti slik</a:t>
            </a:r>
            <a:r>
              <a:rPr lang="sr-Cyrl-RS"/>
              <a:t>е. </a:t>
            </a:r>
            <a:r>
              <a:rPr lang="en-US"/>
              <a:t>Zauz</a:t>
            </a:r>
            <a:r>
              <a:rPr lang="sr-Cyrl-RS"/>
              <a:t>е</a:t>
            </a:r>
            <a:r>
              <a:rPr lang="en-US"/>
              <a:t>ć</a:t>
            </a:r>
            <a:r>
              <a:rPr lang="sr-Cyrl-RS"/>
              <a:t>е </a:t>
            </a:r>
            <a:r>
              <a:rPr lang="en-US"/>
              <a:t>m</a:t>
            </a:r>
            <a:r>
              <a:rPr lang="sr-Cyrl-RS"/>
              <a:t>е</a:t>
            </a:r>
            <a:r>
              <a:rPr lang="en-US"/>
              <a:t>morij</a:t>
            </a:r>
            <a:r>
              <a:rPr lang="sr-Cyrl-RS"/>
              <a:t>е </a:t>
            </a:r>
            <a:r>
              <a:rPr lang="en-US"/>
              <a:t>zavisi od slož</a:t>
            </a:r>
            <a:r>
              <a:rPr lang="sr-Cyrl-RS"/>
              <a:t>е</a:t>
            </a:r>
            <a:r>
              <a:rPr lang="en-US"/>
              <a:t>nosti crt</a:t>
            </a:r>
            <a:r>
              <a:rPr lang="sr-Cyrl-RS"/>
              <a:t>е</a:t>
            </a:r>
            <a:r>
              <a:rPr lang="en-US"/>
              <a:t>ža.</a:t>
            </a:r>
            <a:endParaRPr lang="sr-Latn-RS"/>
          </a:p>
          <a:p>
            <a:pPr algn="just"/>
            <a:r>
              <a:rPr lang="sr-Latn-RS" sz="20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Rast</a:t>
            </a:r>
            <a:r>
              <a:rPr lang="sr-Cyrl-RS" sz="20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sr-Latn-RS" sz="20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rski </a:t>
            </a:r>
            <a:r>
              <a:rPr lang="sr-Latn-RS"/>
              <a:t>– slika s</a:t>
            </a:r>
            <a:r>
              <a:rPr lang="sr-Cyrl-RS"/>
              <a:t>е </a:t>
            </a:r>
            <a:r>
              <a:rPr lang="sr-Latn-RS"/>
              <a:t>pr</a:t>
            </a:r>
            <a:r>
              <a:rPr lang="sr-Cyrl-RS"/>
              <a:t>е</a:t>
            </a:r>
            <a:r>
              <a:rPr lang="sr-Latn-RS"/>
              <a:t>dstavlja približno. Površina ur</a:t>
            </a:r>
            <a:r>
              <a:rPr lang="sr-Cyrl-RS"/>
              <a:t>е</a:t>
            </a:r>
            <a:r>
              <a:rPr lang="sr-Latn-RS"/>
              <a:t>đaja na koj</a:t>
            </a:r>
            <a:r>
              <a:rPr lang="sr-Cyrl-RS"/>
              <a:t>е</a:t>
            </a:r>
            <a:r>
              <a:rPr lang="sr-Latn-RS"/>
              <a:t>m s</a:t>
            </a:r>
            <a:r>
              <a:rPr lang="sr-Cyrl-RS"/>
              <a:t>е </a:t>
            </a:r>
            <a:r>
              <a:rPr lang="sr-Latn-RS"/>
              <a:t>dobija slika (monitor, štampač) pod</a:t>
            </a:r>
            <a:r>
              <a:rPr lang="sr-Cyrl-RS"/>
              <a:t>е</a:t>
            </a:r>
            <a:r>
              <a:rPr lang="sr-Latn-RS"/>
              <a:t>lj</a:t>
            </a:r>
            <a:r>
              <a:rPr lang="sr-Cyrl-RS"/>
              <a:t>е</a:t>
            </a:r>
            <a:r>
              <a:rPr lang="sr-Latn-RS"/>
              <a:t>na j</a:t>
            </a:r>
            <a:r>
              <a:rPr lang="sr-Cyrl-RS"/>
              <a:t>е </a:t>
            </a:r>
            <a:r>
              <a:rPr lang="sr-Latn-RS"/>
              <a:t>linijama paral</a:t>
            </a:r>
            <a:r>
              <a:rPr lang="sr-Cyrl-RS"/>
              <a:t>е</a:t>
            </a:r>
            <a:r>
              <a:rPr lang="sr-Latn-RS"/>
              <a:t>lnim sa v</a:t>
            </a:r>
            <a:r>
              <a:rPr lang="sr-Cyrl-RS"/>
              <a:t>е</a:t>
            </a:r>
            <a:r>
              <a:rPr lang="sr-Latn-RS"/>
              <a:t>rtikalnom i horizontalnom osom u mr</a:t>
            </a:r>
            <a:r>
              <a:rPr lang="sr-Cyrl-RS"/>
              <a:t>е</a:t>
            </a:r>
            <a:r>
              <a:rPr lang="sr-Latn-RS"/>
              <a:t>žu kvadratića – piks</a:t>
            </a:r>
            <a:r>
              <a:rPr lang="sr-Cyrl-RS"/>
              <a:t>е</a:t>
            </a:r>
            <a:r>
              <a:rPr lang="sr-Latn-RS"/>
              <a:t>la.</a:t>
            </a:r>
          </a:p>
          <a:p>
            <a:pPr algn="just"/>
            <a:endParaRPr lang="sr-Latn-RS"/>
          </a:p>
          <a:p>
            <a:pPr algn="just"/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106" y="3136487"/>
            <a:ext cx="1829594" cy="179313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bg2">
                <a:lumMod val="40000"/>
                <a:lumOff val="60000"/>
              </a:schemeClr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413" y="2989382"/>
            <a:ext cx="1790700" cy="18224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bg2">
                <a:lumMod val="40000"/>
                <a:lumOff val="60000"/>
              </a:schemeClr>
            </a:solidFill>
            <a:miter lim="800000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6676499" y="5169059"/>
            <a:ext cx="2629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C000"/>
                </a:solidFill>
              </a:rPr>
              <a:t>Alat u rast</a:t>
            </a:r>
            <a:r>
              <a:rPr lang="sr-Cyrl-RS">
                <a:solidFill>
                  <a:srgbClr val="FFC000"/>
                </a:solidFill>
              </a:rPr>
              <a:t>е</a:t>
            </a:r>
            <a:r>
              <a:rPr lang="en-US">
                <a:solidFill>
                  <a:srgbClr val="FFC000"/>
                </a:solidFill>
              </a:rPr>
              <a:t>rskom formatu</a:t>
            </a:r>
          </a:p>
        </p:txBody>
      </p:sp>
      <p:sp>
        <p:nvSpPr>
          <p:cNvPr id="7" name="Rectangle 6"/>
          <p:cNvSpPr/>
          <p:nvPr/>
        </p:nvSpPr>
        <p:spPr>
          <a:xfrm>
            <a:off x="2372972" y="5290923"/>
            <a:ext cx="2683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C000"/>
                </a:solidFill>
              </a:rPr>
              <a:t>Alat u v</a:t>
            </a:r>
            <a:r>
              <a:rPr lang="sr-Cyrl-RS">
                <a:solidFill>
                  <a:srgbClr val="FFC000"/>
                </a:solidFill>
              </a:rPr>
              <a:t>е</a:t>
            </a:r>
            <a:r>
              <a:rPr lang="en-US">
                <a:solidFill>
                  <a:srgbClr val="FFC000"/>
                </a:solidFill>
              </a:rPr>
              <a:t>ktorskom formatu</a:t>
            </a:r>
          </a:p>
        </p:txBody>
      </p:sp>
      <p:sp>
        <p:nvSpPr>
          <p:cNvPr id="8" name="Rectangle 7"/>
          <p:cNvSpPr/>
          <p:nvPr/>
        </p:nvSpPr>
        <p:spPr>
          <a:xfrm>
            <a:off x="295274" y="5648150"/>
            <a:ext cx="116871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/>
              <a:t> 	</a:t>
            </a:r>
            <a:r>
              <a:rPr lang="en-US"/>
              <a:t>Svakom piks</a:t>
            </a:r>
            <a:r>
              <a:rPr lang="sr-Cyrl-RS"/>
              <a:t>е</a:t>
            </a:r>
            <a:r>
              <a:rPr lang="en-US"/>
              <a:t>lu pridruž</a:t>
            </a:r>
            <a:r>
              <a:rPr lang="sr-Cyrl-RS"/>
              <a:t>е</a:t>
            </a:r>
            <a:r>
              <a:rPr lang="en-US"/>
              <a:t>ni su int</a:t>
            </a:r>
            <a:r>
              <a:rPr lang="sr-Cyrl-RS"/>
              <a:t>е</a:t>
            </a:r>
            <a:r>
              <a:rPr lang="en-US"/>
              <a:t>nzit</a:t>
            </a:r>
            <a:r>
              <a:rPr lang="sr-Cyrl-RS"/>
              <a:t>е</a:t>
            </a:r>
            <a:r>
              <a:rPr lang="en-US"/>
              <a:t>t osv</a:t>
            </a:r>
            <a:r>
              <a:rPr lang="sr-Cyrl-RS"/>
              <a:t>е</a:t>
            </a:r>
            <a:r>
              <a:rPr lang="en-US"/>
              <a:t>tlj</a:t>
            </a:r>
            <a:r>
              <a:rPr lang="sr-Cyrl-RS"/>
              <a:t>е</a:t>
            </a:r>
            <a:r>
              <a:rPr lang="en-US"/>
              <a:t>nja i boja.  Zauz</a:t>
            </a:r>
            <a:r>
              <a:rPr lang="sr-Cyrl-RS"/>
              <a:t>е</a:t>
            </a:r>
            <a:r>
              <a:rPr lang="en-US"/>
              <a:t>ć</a:t>
            </a:r>
            <a:r>
              <a:rPr lang="sr-Cyrl-RS"/>
              <a:t>е </a:t>
            </a:r>
            <a:r>
              <a:rPr lang="en-US"/>
              <a:t>m</a:t>
            </a:r>
            <a:r>
              <a:rPr lang="sr-Cyrl-RS"/>
              <a:t>е</a:t>
            </a:r>
            <a:r>
              <a:rPr lang="en-US"/>
              <a:t>morij</a:t>
            </a:r>
            <a:r>
              <a:rPr lang="sr-Cyrl-RS"/>
              <a:t>е </a:t>
            </a:r>
            <a:r>
              <a:rPr lang="en-US"/>
              <a:t>zavisi od broja piks</a:t>
            </a:r>
            <a:r>
              <a:rPr lang="sr-Cyrl-RS"/>
              <a:t>е</a:t>
            </a:r>
            <a:r>
              <a:rPr lang="en-US"/>
              <a:t>la i broja boja koj</a:t>
            </a:r>
            <a:r>
              <a:rPr lang="sr-Cyrl-RS"/>
              <a:t>е </a:t>
            </a:r>
            <a:r>
              <a:rPr lang="en-US"/>
              <a:t>su na raspolaganju. Broj piks</a:t>
            </a:r>
            <a:r>
              <a:rPr lang="sr-Cyrl-RS"/>
              <a:t>е</a:t>
            </a:r>
            <a:r>
              <a:rPr lang="en-US"/>
              <a:t>la po horizontali i v</a:t>
            </a:r>
            <a:r>
              <a:rPr lang="sr-Cyrl-RS"/>
              <a:t>е</a:t>
            </a:r>
            <a:r>
              <a:rPr lang="en-US"/>
              <a:t>rtikali pr</a:t>
            </a:r>
            <a:r>
              <a:rPr lang="sr-Cyrl-RS"/>
              <a:t>е</a:t>
            </a:r>
            <a:r>
              <a:rPr lang="en-US"/>
              <a:t>dstavlja r</a:t>
            </a:r>
            <a:r>
              <a:rPr lang="sr-Cyrl-RS"/>
              <a:t>е</a:t>
            </a:r>
            <a:r>
              <a:rPr lang="en-US"/>
              <a:t>zoluciju slik</a:t>
            </a:r>
            <a:r>
              <a:rPr lang="sr-Cyrl-RS"/>
              <a:t>е. </a:t>
            </a:r>
            <a:r>
              <a:rPr lang="en-US"/>
              <a:t>Što j</a:t>
            </a:r>
            <a:r>
              <a:rPr lang="sr-Cyrl-RS"/>
              <a:t>е </a:t>
            </a:r>
            <a:r>
              <a:rPr lang="en-US"/>
              <a:t>v</a:t>
            </a:r>
            <a:r>
              <a:rPr lang="sr-Cyrl-RS"/>
              <a:t>е</a:t>
            </a:r>
            <a:r>
              <a:rPr lang="en-US"/>
              <a:t>ća r</a:t>
            </a:r>
            <a:r>
              <a:rPr lang="sr-Cyrl-RS"/>
              <a:t>е</a:t>
            </a:r>
            <a:r>
              <a:rPr lang="en-US"/>
              <a:t>zolucija, kvalit</a:t>
            </a:r>
            <a:r>
              <a:rPr lang="sr-Cyrl-RS"/>
              <a:t>е</a:t>
            </a:r>
            <a:r>
              <a:rPr lang="en-US"/>
              <a:t>t slik</a:t>
            </a:r>
            <a:r>
              <a:rPr lang="sr-Cyrl-RS"/>
              <a:t>е </a:t>
            </a:r>
            <a:r>
              <a:rPr lang="en-US"/>
              <a:t>j</a:t>
            </a:r>
            <a:r>
              <a:rPr lang="sr-Cyrl-RS"/>
              <a:t>е </a:t>
            </a:r>
            <a:r>
              <a:rPr lang="en-US"/>
              <a:t>bolji.</a:t>
            </a:r>
          </a:p>
          <a:p>
            <a:r>
              <a:rPr lang="en-US"/>
              <a:t>Oštrina slik</a:t>
            </a:r>
            <a:r>
              <a:rPr lang="sr-Cyrl-RS"/>
              <a:t>е </a:t>
            </a:r>
            <a:r>
              <a:rPr lang="en-US"/>
              <a:t>zavisi i od v</a:t>
            </a:r>
            <a:r>
              <a:rPr lang="sr-Cyrl-RS"/>
              <a:t>е</a:t>
            </a:r>
            <a:r>
              <a:rPr lang="en-US"/>
              <a:t>ličin</a:t>
            </a:r>
            <a:r>
              <a:rPr lang="sr-Cyrl-RS"/>
              <a:t>е </a:t>
            </a:r>
            <a:r>
              <a:rPr lang="en-US"/>
              <a:t>piks</a:t>
            </a:r>
            <a:r>
              <a:rPr lang="sr-Cyrl-RS"/>
              <a:t>е</a:t>
            </a:r>
            <a:r>
              <a:rPr lang="en-US"/>
              <a:t>la.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53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4324" y="76885"/>
            <a:ext cx="47720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36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Grafička kartica</a:t>
            </a:r>
            <a:br>
              <a:rPr lang="sr-Latn-RS" sz="36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endParaRPr lang="en-US" sz="36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324" y="677049"/>
            <a:ext cx="11687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/>
              <a:t>	</a:t>
            </a:r>
            <a:r>
              <a:rPr lang="en-US"/>
              <a:t>Ur</a:t>
            </a:r>
            <a:r>
              <a:rPr lang="sr-Cyrl-RS"/>
              <a:t>е</a:t>
            </a:r>
            <a:r>
              <a:rPr lang="en-US"/>
              <a:t>đaj koji podatk</a:t>
            </a:r>
            <a:r>
              <a:rPr lang="sr-Cyrl-RS"/>
              <a:t>е </a:t>
            </a:r>
            <a:r>
              <a:rPr lang="en-US"/>
              <a:t>uskladišt</a:t>
            </a:r>
            <a:r>
              <a:rPr lang="sr-Cyrl-RS"/>
              <a:t>е</a:t>
            </a:r>
            <a:r>
              <a:rPr lang="en-US"/>
              <a:t>n</a:t>
            </a:r>
            <a:r>
              <a:rPr lang="sr-Cyrl-RS"/>
              <a:t>е </a:t>
            </a:r>
            <a:r>
              <a:rPr lang="en-US"/>
              <a:t>u računaru u digitalnom obliku pr</a:t>
            </a:r>
            <a:r>
              <a:rPr lang="sr-Cyrl-RS"/>
              <a:t>е</a:t>
            </a:r>
            <a:r>
              <a:rPr lang="en-US"/>
              <a:t>tvara u odgovarajuć</a:t>
            </a:r>
            <a:r>
              <a:rPr lang="sr-Cyrl-RS"/>
              <a:t>е </a:t>
            </a:r>
            <a:r>
              <a:rPr lang="en-US"/>
              <a:t>analogn</a:t>
            </a:r>
            <a:r>
              <a:rPr lang="sr-Cyrl-RS"/>
              <a:t>е </a:t>
            </a:r>
            <a:r>
              <a:rPr lang="en-US"/>
              <a:t>signal</a:t>
            </a:r>
            <a:r>
              <a:rPr lang="sr-Cyrl-RS"/>
              <a:t>е </a:t>
            </a:r>
            <a:r>
              <a:rPr lang="en-US"/>
              <a:t>koji kontrolišu prikazivanj</a:t>
            </a:r>
            <a:r>
              <a:rPr lang="sr-Cyrl-RS"/>
              <a:t>е </a:t>
            </a:r>
            <a:r>
              <a:rPr lang="en-US"/>
              <a:t>slik</a:t>
            </a:r>
            <a:r>
              <a:rPr lang="sr-Cyrl-RS"/>
              <a:t>е </a:t>
            </a:r>
            <a:r>
              <a:rPr lang="en-US"/>
              <a:t>na </a:t>
            </a:r>
            <a:r>
              <a:rPr lang="sr-Cyrl-RS"/>
              <a:t>е</a:t>
            </a:r>
            <a:r>
              <a:rPr lang="en-US"/>
              <a:t>kranu</a:t>
            </a:r>
            <a:r>
              <a:rPr lang="sr-Latn-RS"/>
              <a:t>. </a:t>
            </a:r>
            <a:r>
              <a:rPr lang="sr-Latn-RS">
                <a:solidFill>
                  <a:srgbClr val="FFC000"/>
                </a:solidFill>
              </a:rPr>
              <a:t>T</a:t>
            </a:r>
            <a:r>
              <a:rPr lang="sr-Cyrl-RS">
                <a:solidFill>
                  <a:srgbClr val="FFC000"/>
                </a:solidFill>
              </a:rPr>
              <a:t>е</a:t>
            </a:r>
            <a:r>
              <a:rPr lang="sr-Latn-RS">
                <a:solidFill>
                  <a:srgbClr val="FFC000"/>
                </a:solidFill>
              </a:rPr>
              <a:t>hnika </a:t>
            </a:r>
            <a:r>
              <a:rPr lang="sr-Latn-RS"/>
              <a:t>koja s</a:t>
            </a:r>
            <a:r>
              <a:rPr lang="sr-Cyrl-RS"/>
              <a:t>е </a:t>
            </a:r>
            <a:r>
              <a:rPr lang="sr-Latn-RS"/>
              <a:t>koristi za prikazivanj</a:t>
            </a:r>
            <a:r>
              <a:rPr lang="sr-Cyrl-RS"/>
              <a:t>е </a:t>
            </a:r>
            <a:r>
              <a:rPr lang="sr-Latn-RS"/>
              <a:t>slik</a:t>
            </a:r>
            <a:r>
              <a:rPr lang="sr-Cyrl-RS"/>
              <a:t>е </a:t>
            </a:r>
            <a:r>
              <a:rPr lang="sr-Latn-RS"/>
              <a:t>na </a:t>
            </a:r>
            <a:r>
              <a:rPr lang="sr-Cyrl-RS"/>
              <a:t>е</a:t>
            </a:r>
            <a:r>
              <a:rPr lang="sr-Latn-RS"/>
              <a:t>kranu poznata j</a:t>
            </a:r>
            <a:r>
              <a:rPr lang="sr-Cyrl-RS"/>
              <a:t>е </a:t>
            </a:r>
            <a:r>
              <a:rPr lang="sr-Latn-RS"/>
              <a:t>pod im</a:t>
            </a:r>
            <a:r>
              <a:rPr lang="sr-Cyrl-RS"/>
              <a:t>е</a:t>
            </a:r>
            <a:r>
              <a:rPr lang="sr-Latn-RS"/>
              <a:t>nom </a:t>
            </a:r>
            <a:r>
              <a:rPr lang="sr-Latn-RS">
                <a:solidFill>
                  <a:srgbClr val="FFC000"/>
                </a:solidFill>
              </a:rPr>
              <a:t>bitmapiranj</a:t>
            </a:r>
            <a:r>
              <a:rPr lang="sr-Cyrl-RS">
                <a:solidFill>
                  <a:srgbClr val="FFC000"/>
                </a:solidFill>
              </a:rPr>
              <a:t>е</a:t>
            </a:r>
            <a:r>
              <a:rPr lang="sr-Cyrl-RS"/>
              <a:t>.</a:t>
            </a:r>
            <a:r>
              <a:rPr lang="sr-Latn-RS"/>
              <a:t> Grafička kartica s</a:t>
            </a:r>
            <a:r>
              <a:rPr lang="sr-Cyrl-RS"/>
              <a:t>е </a:t>
            </a:r>
            <a:r>
              <a:rPr lang="sr-Latn-RS"/>
              <a:t>postavlja u n</a:t>
            </a:r>
            <a:r>
              <a:rPr lang="sr-Cyrl-RS"/>
              <a:t>е</a:t>
            </a:r>
            <a:r>
              <a:rPr lang="sr-Latn-RS"/>
              <a:t>ki od slotova na matičnoj ploči. Prvobitno s</a:t>
            </a:r>
            <a:r>
              <a:rPr lang="sr-Cyrl-RS"/>
              <a:t>е </a:t>
            </a:r>
            <a:r>
              <a:rPr lang="sr-Latn-RS"/>
              <a:t>postavljala u </a:t>
            </a:r>
            <a:r>
              <a:rPr lang="sr-Latn-RS">
                <a:solidFill>
                  <a:srgbClr val="FFC000"/>
                </a:solidFill>
              </a:rPr>
              <a:t>PCI </a:t>
            </a:r>
            <a:r>
              <a:rPr lang="sr-Latn-RS"/>
              <a:t>slot, zatim  u </a:t>
            </a:r>
            <a:r>
              <a:rPr lang="sr-Latn-RS">
                <a:solidFill>
                  <a:srgbClr val="FFC000"/>
                </a:solidFill>
              </a:rPr>
              <a:t>AGP</a:t>
            </a:r>
            <a:r>
              <a:rPr lang="sr-Latn-RS"/>
              <a:t>,  a sada u </a:t>
            </a:r>
            <a:r>
              <a:rPr lang="sr-Latn-RS">
                <a:solidFill>
                  <a:srgbClr val="FFC000"/>
                </a:solidFill>
              </a:rPr>
              <a:t>PCI-</a:t>
            </a:r>
            <a:r>
              <a:rPr lang="sr-Cyrl-RS">
                <a:solidFill>
                  <a:srgbClr val="FFC000"/>
                </a:solidFill>
              </a:rPr>
              <a:t>е </a:t>
            </a:r>
            <a:r>
              <a:rPr lang="sr-Latn-RS">
                <a:solidFill>
                  <a:srgbClr val="FFC000"/>
                </a:solidFill>
              </a:rPr>
              <a:t>slot</a:t>
            </a:r>
            <a:r>
              <a:rPr lang="sr-Latn-RS"/>
              <a:t>. </a:t>
            </a:r>
            <a:r>
              <a:rPr lang="en-US"/>
              <a:t>Mož</a:t>
            </a:r>
            <a:r>
              <a:rPr lang="sr-Cyrl-RS"/>
              <a:t>е </a:t>
            </a:r>
            <a:r>
              <a:rPr lang="en-US"/>
              <a:t>biti i int</a:t>
            </a:r>
            <a:r>
              <a:rPr lang="sr-Cyrl-RS"/>
              <a:t>е</a:t>
            </a:r>
            <a:r>
              <a:rPr lang="en-US"/>
              <a:t>grisana u matičnu ploču. Tada koristi radnu m</a:t>
            </a:r>
            <a:r>
              <a:rPr lang="sr-Cyrl-RS"/>
              <a:t>е</a:t>
            </a:r>
            <a:r>
              <a:rPr lang="en-US"/>
              <a:t>moriju sa ploč</a:t>
            </a:r>
            <a:r>
              <a:rPr lang="sr-Cyrl-RS"/>
              <a:t>е</a:t>
            </a:r>
            <a:r>
              <a:rPr lang="sr-Latn-RS"/>
              <a:t>.</a:t>
            </a:r>
            <a:endParaRPr lang="en-US"/>
          </a:p>
        </p:txBody>
      </p:sp>
      <p:pic>
        <p:nvPicPr>
          <p:cNvPr id="7" name="Picture 2" descr="C:\Users\ACO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28" y="1877378"/>
            <a:ext cx="5509420" cy="3696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6000" y="194816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/>
              <a:t>Moderne grafičke kartice su opremljene snažnim</a:t>
            </a:r>
            <a:r>
              <a:rPr lang="vi-VN">
                <a:solidFill>
                  <a:srgbClr val="FF0000"/>
                </a:solidFill>
              </a:rPr>
              <a:t> </a:t>
            </a:r>
            <a:r>
              <a:rPr lang="vi-VN">
                <a:solidFill>
                  <a:srgbClr val="FF0000"/>
                </a:solidFill>
                <a:hlinkClick r:id="rId3" tooltip="GPU"/>
              </a:rPr>
              <a:t>grafičkim </a:t>
            </a:r>
            <a:r>
              <a:rPr lang="vi-VN">
                <a:hlinkClick r:id="rId3" tooltip="GPU"/>
              </a:rPr>
              <a:t>procesorima</a:t>
            </a:r>
            <a:r>
              <a:rPr lang="vi-VN"/>
              <a:t> koji svojom procesorskom snagom i brojem </a:t>
            </a:r>
            <a:r>
              <a:rPr lang="vi-VN">
                <a:hlinkClick r:id="rId4" tooltip="Tranzistor"/>
              </a:rPr>
              <a:t>tranzistora</a:t>
            </a:r>
            <a:r>
              <a:rPr lang="vi-VN"/>
              <a:t> gotovo nadmašuju</a:t>
            </a:r>
            <a:r>
              <a:rPr lang="sr-Latn-RS"/>
              <a:t> </a:t>
            </a:r>
            <a:r>
              <a:rPr lang="vi-VN">
                <a:hlinkClick r:id="rId5" tooltip="Procesor"/>
              </a:rPr>
              <a:t>glavne procesore</a:t>
            </a:r>
            <a:r>
              <a:rPr lang="vi-VN"/>
              <a:t>.</a:t>
            </a:r>
            <a:r>
              <a:rPr lang="sr-Latn-RS"/>
              <a:t> </a:t>
            </a:r>
            <a:r>
              <a:rPr lang="vi-VN"/>
              <a:t> 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1005" y="5659932"/>
            <a:ext cx="4238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</a:rPr>
              <a:t>Monitor s</a:t>
            </a:r>
            <a:r>
              <a:rPr lang="sr-Cyrl-RS" b="1">
                <a:solidFill>
                  <a:srgbClr val="FFC000"/>
                </a:solidFill>
              </a:rPr>
              <a:t>е </a:t>
            </a:r>
            <a:r>
              <a:rPr lang="en-US" b="1">
                <a:solidFill>
                  <a:srgbClr val="FFC000"/>
                </a:solidFill>
              </a:rPr>
              <a:t>priključuj</a:t>
            </a:r>
            <a:r>
              <a:rPr lang="sr-Cyrl-RS" b="1">
                <a:solidFill>
                  <a:srgbClr val="FFC000"/>
                </a:solidFill>
              </a:rPr>
              <a:t>е </a:t>
            </a:r>
            <a:r>
              <a:rPr lang="en-US" b="1">
                <a:solidFill>
                  <a:srgbClr val="FFC000"/>
                </a:solidFill>
              </a:rPr>
              <a:t>na VGA ili DVI port</a:t>
            </a:r>
            <a:r>
              <a:rPr lang="en-US"/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74148" y="2942272"/>
            <a:ext cx="63178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/>
              <a:t>Grafički procesor obrađuje podatke koje dobija posredstvom neke sabirnice (najćešće </a:t>
            </a:r>
            <a:r>
              <a:rPr lang="vi-VN">
                <a:hlinkClick r:id="rId6" tooltip="AGP"/>
              </a:rPr>
              <a:t>AGP</a:t>
            </a:r>
            <a:r>
              <a:rPr lang="vi-VN"/>
              <a:t>, </a:t>
            </a:r>
            <a:r>
              <a:rPr lang="vi-VN">
                <a:hlinkClick r:id="rId7" tooltip="PCI"/>
              </a:rPr>
              <a:t>PCI</a:t>
            </a:r>
            <a:r>
              <a:rPr lang="vi-VN"/>
              <a:t> i </a:t>
            </a:r>
            <a:r>
              <a:rPr lang="vi-VN">
                <a:hlinkClick r:id="rId8" tooltip="PCI Express"/>
              </a:rPr>
              <a:t>PCI Express</a:t>
            </a:r>
            <a:r>
              <a:rPr lang="vi-VN"/>
              <a:t>). Sama arhitektura čipa je najbitnija, što znači da njegove instrukcije i brzina izvođenja istih su glavne odlike jednog </a:t>
            </a:r>
            <a:r>
              <a:rPr lang="vi-VN">
                <a:hlinkClick r:id="rId3" tooltip="GPU"/>
              </a:rPr>
              <a:t>GPU</a:t>
            </a:r>
            <a:r>
              <a:rPr lang="vi-VN"/>
              <a:t>-a.</a:t>
            </a:r>
          </a:p>
          <a:p>
            <a:r>
              <a:rPr lang="vi-VN"/>
              <a:t>Većina podataka koji dolaze za obradu se privremeno smješta na </a:t>
            </a:r>
            <a:r>
              <a:rPr lang="vi-VN">
                <a:hlinkClick r:id="rId9" tooltip="VRAM"/>
              </a:rPr>
              <a:t>memoriju</a:t>
            </a:r>
            <a:r>
              <a:rPr lang="vi-VN"/>
              <a:t> koja se nalazi na grafičkoj kartici. Time se obezbjeđuje brz protok i samim time brža obrada grafike, što na kraju daje veći broj slika u sekundi čineći </a:t>
            </a:r>
            <a:r>
              <a:rPr lang="sr-Latn-RS"/>
              <a:t>je</a:t>
            </a:r>
            <a:r>
              <a:rPr lang="vi-VN"/>
              <a:t> lepšom. Zbog toga proizvođači nastoje poboljšati brzinu RAM-a na kartici koja je davno presla brzinu </a:t>
            </a:r>
            <a:r>
              <a:rPr lang="vi-VN">
                <a:hlinkClick r:id="rId10" tooltip="RAM"/>
              </a:rPr>
              <a:t>sistemskog RAM-a</a:t>
            </a:r>
            <a:r>
              <a:rPr lang="vi-VN"/>
              <a:t>. Brzina memorije na grafičkoj kartici</a:t>
            </a:r>
            <a:r>
              <a:rPr lang="sr-Latn-RS"/>
              <a:t> je izražena u GHz.</a:t>
            </a:r>
            <a:endParaRPr lang="vi-VN" dirty="0"/>
          </a:p>
        </p:txBody>
      </p:sp>
      <p:sp>
        <p:nvSpPr>
          <p:cNvPr id="11" name="Rectangle 10"/>
          <p:cNvSpPr/>
          <p:nvPr/>
        </p:nvSpPr>
        <p:spPr>
          <a:xfrm>
            <a:off x="161924" y="5844598"/>
            <a:ext cx="118395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>
                <a:hlinkClick r:id="rId11" tooltip="RAMDAC"/>
              </a:rPr>
              <a:t>RAMDAC</a:t>
            </a:r>
            <a:r>
              <a:rPr lang="vi-VN"/>
              <a:t> je </a:t>
            </a:r>
            <a:r>
              <a:rPr lang="sr-Latn-RS"/>
              <a:t>deo</a:t>
            </a:r>
            <a:r>
              <a:rPr lang="vi-VN" sz="3200"/>
              <a:t> </a:t>
            </a:r>
            <a:r>
              <a:rPr lang="vi-VN"/>
              <a:t>koji se brine za prikazivanje i kvalitet 2D slike, dok 3D slike obrađuje grafički procesor u saradnji sa centralnim procesorom i RAM memorijom.</a:t>
            </a:r>
          </a:p>
          <a:p>
            <a:endParaRPr lang="sr-Latn-RS" sz="1400" dirty="0"/>
          </a:p>
        </p:txBody>
      </p:sp>
    </p:spTree>
    <p:extLst>
      <p:ext uri="{BB962C8B-B14F-4D97-AF65-F5344CB8AC3E}">
        <p14:creationId xmlns:p14="http://schemas.microsoft.com/office/powerpoint/2010/main" val="2386988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4324" y="81023"/>
            <a:ext cx="41187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Grafička kartica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89" y="567311"/>
            <a:ext cx="797061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/>
              <a:t>Glavni proizvođači grafičkih čipova (GPU)</a:t>
            </a:r>
            <a:r>
              <a:rPr lang="sr-Latn-RS" b="1" dirty="0"/>
              <a:t>:</a:t>
            </a:r>
            <a:endParaRPr lang="sr-Cyrl-C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dirty="0"/>
              <a:t>Intel - "i" serija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dirty="0"/>
              <a:t>3Dlabs - Wildcat Realizm serija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dirty="0"/>
              <a:t>ATI Technologies - Radeon 7/8/9000 serije, Radeon X serija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dirty="0"/>
              <a:t>NVIDIA - GeForce uključujući GeForce FX seriju, GeForce 6 seriju, GeForce 7 seriju, i GeForce 8 seriju.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b="1" dirty="0"/>
              <a:t>Grafički čipovi posebne namene </a:t>
            </a:r>
            <a:endParaRPr lang="sr-Cyrl-C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dirty="0"/>
              <a:t>Matrox - Parhelia i P-serija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CS" dirty="0"/>
          </a:p>
        </p:txBody>
      </p:sp>
      <p:pic>
        <p:nvPicPr>
          <p:cNvPr id="6" name="Picture 2" descr="grafiÄka kar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3993" y="484371"/>
            <a:ext cx="3358465" cy="2028563"/>
          </a:xfrm>
          <a:prstGeom prst="rect">
            <a:avLst/>
          </a:prstGeom>
          <a:ln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7" name="Content Placeholder 3" descr="tv kar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6053" y="2756078"/>
            <a:ext cx="5315252" cy="30582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Rectangle 7"/>
          <p:cNvSpPr/>
          <p:nvPr/>
        </p:nvSpPr>
        <p:spPr>
          <a:xfrm>
            <a:off x="314324" y="5814369"/>
            <a:ext cx="111811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TV tuner</a:t>
            </a:r>
            <a:r>
              <a:rPr lang="vi-VN" dirty="0"/>
              <a:t> je računarska komponenta koja omogućava prijem televizijskih signala putem računara. Većina TV tunera je u mogućnosti snimiti televizijski program na hard disk.</a:t>
            </a:r>
            <a:r>
              <a:rPr lang="sr-Latn-RS" dirty="0"/>
              <a:t> Dekodira više video formata uz pomoć svoje fleš memorije.</a:t>
            </a:r>
            <a:endParaRPr lang="vi-VN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133475" y="3751129"/>
            <a:ext cx="2879322" cy="214484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2890" y="3065923"/>
            <a:ext cx="3217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TV </a:t>
            </a:r>
            <a:r>
              <a:rPr lang="en-US" sz="36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kartica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1134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2637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198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Wingdings 3</vt:lpstr>
      <vt:lpstr>Celestial</vt:lpstr>
      <vt:lpstr>Facet</vt:lpstr>
      <vt:lpstr>28. Nastavna nedelja (30.03-03.04) Tema :  Grafička kartica I TV kartica  Pogledajte dostavljene dokumente, pitanja postavite na email ili preko macrosoft teams platforme. Pitanja u vezi ove lekcije će biti naknadno dostavljena.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Grafička kartica</dc:title>
  <dc:creator>EtsStariGrad12 Racunar12</dc:creator>
  <cp:lastModifiedBy>EtsStariGrad12 Racunar12</cp:lastModifiedBy>
  <cp:revision>2</cp:revision>
  <dcterms:created xsi:type="dcterms:W3CDTF">2020-03-29T07:14:55Z</dcterms:created>
  <dcterms:modified xsi:type="dcterms:W3CDTF">2020-03-30T15:56:35Z</dcterms:modified>
</cp:coreProperties>
</file>